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69" r:id="rId2"/>
    <p:sldId id="256" r:id="rId3"/>
    <p:sldId id="257" r:id="rId4"/>
    <p:sldId id="270" r:id="rId5"/>
    <p:sldId id="258" r:id="rId6"/>
    <p:sldId id="271" r:id="rId7"/>
    <p:sldId id="259" r:id="rId8"/>
    <p:sldId id="272" r:id="rId9"/>
    <p:sldId id="260" r:id="rId10"/>
    <p:sldId id="273" r:id="rId11"/>
    <p:sldId id="261" r:id="rId12"/>
    <p:sldId id="276" r:id="rId13"/>
    <p:sldId id="277" r:id="rId14"/>
    <p:sldId id="275" r:id="rId15"/>
    <p:sldId id="274" r:id="rId16"/>
    <p:sldId id="301" r:id="rId17"/>
    <p:sldId id="262" r:id="rId18"/>
    <p:sldId id="286" r:id="rId19"/>
    <p:sldId id="281" r:id="rId20"/>
    <p:sldId id="280" r:id="rId21"/>
    <p:sldId id="282" r:id="rId22"/>
    <p:sldId id="279" r:id="rId23"/>
    <p:sldId id="283" r:id="rId24"/>
    <p:sldId id="284" r:id="rId25"/>
    <p:sldId id="285" r:id="rId26"/>
    <p:sldId id="263" r:id="rId27"/>
    <p:sldId id="287" r:id="rId28"/>
    <p:sldId id="264" r:id="rId29"/>
    <p:sldId id="288" r:id="rId30"/>
    <p:sldId id="291" r:id="rId31"/>
    <p:sldId id="290" r:id="rId32"/>
    <p:sldId id="292" r:id="rId33"/>
    <p:sldId id="293" r:id="rId34"/>
    <p:sldId id="294" r:id="rId35"/>
    <p:sldId id="303" r:id="rId36"/>
    <p:sldId id="304" r:id="rId37"/>
    <p:sldId id="295" r:id="rId38"/>
    <p:sldId id="302" r:id="rId39"/>
    <p:sldId id="296" r:id="rId40"/>
    <p:sldId id="297" r:id="rId41"/>
    <p:sldId id="298" r:id="rId42"/>
    <p:sldId id="299" r:id="rId43"/>
    <p:sldId id="265" r:id="rId44"/>
    <p:sldId id="289" r:id="rId45"/>
    <p:sldId id="266" r:id="rId46"/>
    <p:sldId id="267" r:id="rId47"/>
    <p:sldId id="26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ED1776-418D-4318-BE4F-C01807398F22}" v="52" dt="2024-05-09T14:18:09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DC82E-3F80-40A6-80B3-49DC53C7B3C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EC5E6-79D2-4C7C-8646-C91F42D95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7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EC5E6-79D2-4C7C-8646-C91F42D952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5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4F60-3B00-4DB4-90A4-67F8107A0900}" type="datetime1">
              <a:rPr lang="en-US" smtClean="0"/>
              <a:t>5/9/2024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24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12018-AE0B-45B3-8833-1C61B747ADFD}" type="datetime1">
              <a:rPr lang="en-US" smtClean="0"/>
              <a:t>5/9/2024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4D72-DF44-407D-AEE5-0273DD00D922}" type="datetime1">
              <a:rPr lang="en-US" smtClean="0"/>
              <a:t>5/9/2024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7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DE685-1B6F-4D7C-AEF2-C9AD71EC467A}" type="datetime1">
              <a:rPr lang="en-US" smtClean="0"/>
              <a:t>5/9/2024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93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0BAB-D1DB-4DC1-908A-9B5E73715905}" type="datetime1">
              <a:rPr lang="en-US" smtClean="0"/>
              <a:t>5/9/2024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57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DD5A-C337-4F22-BED0-547AFC68CFD6}" type="datetime1">
              <a:rPr lang="en-US" smtClean="0"/>
              <a:t>5/9/2024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1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DFBF-4DB8-447F-A740-22B1B0F7DDD8}" type="datetime1">
              <a:rPr lang="en-US" smtClean="0"/>
              <a:t>5/9/2024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12435-B87A-4434-B86A-1406D5D81959}" type="datetime1">
              <a:rPr lang="en-US" smtClean="0"/>
              <a:t>5/9/2024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50E0-9242-469C-9FA7-447D7E43FF29}" type="datetime1">
              <a:rPr lang="en-US" smtClean="0"/>
              <a:t>5/9/2024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29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184C1-634B-4D2F-90E1-C39B48114444}" type="datetime1">
              <a:rPr lang="en-US" smtClean="0"/>
              <a:t>5/9/2024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1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4FC1-9CCD-4E4B-AB4D-5CAEC19C950B}" type="datetime1">
              <a:rPr lang="en-US" smtClean="0"/>
              <a:t>5/9/2024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FBA78304-8938-479D-8111-AA943458A814}" type="datetime1">
              <a:rPr lang="en-US" smtClean="0"/>
              <a:t>5/9/2024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8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5715" b="1001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46000"/>
                </a:schemeClr>
              </a:gs>
              <a:gs pos="26000">
                <a:schemeClr val="bg1">
                  <a:alpha val="3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1" y="908651"/>
            <a:ext cx="4937760" cy="3640345"/>
          </a:xfrm>
        </p:spPr>
        <p:txBody>
          <a:bodyPr anchor="t">
            <a:normAutofit fontScale="90000"/>
          </a:bodyPr>
          <a:lstStyle/>
          <a:p>
            <a:r>
              <a:rPr lang="en-US" sz="6000" dirty="0"/>
              <a:t>2024 SSS Annual academic celebration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730138"/>
            <a:ext cx="3793200" cy="1129888"/>
          </a:xfrm>
        </p:spPr>
        <p:txBody>
          <a:bodyPr anchor="b">
            <a:normAutofit/>
          </a:bodyPr>
          <a:lstStyle/>
          <a:p>
            <a:r>
              <a:rPr lang="en-US" sz="2200" dirty="0"/>
              <a:t>Honoring our Graduates and Other Achievers of 2023-24</a:t>
            </a:r>
          </a:p>
          <a:p>
            <a:endParaRPr lang="en-US" sz="2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131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255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749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Ramadan Adem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4749" y="2010419"/>
            <a:ext cx="5201121" cy="45367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This award is for embracing a growth mindset, being resilient in the face of challenges, and </a:t>
            </a:r>
            <a:r>
              <a:rPr kumimoji="0" lang="en-US" sz="2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staying dedicated </a:t>
            </a:r>
            <a:r>
              <a:rPr lang="en-US" sz="2800" dirty="0"/>
              <a:t>to your 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academic journey. 					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	</a:t>
            </a:r>
            <a:endParaRPr lang="en-US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black and red logo&#10;&#10;Description automatically generated">
            <a:extLst>
              <a:ext uri="{FF2B5EF4-FFF2-40B4-BE49-F238E27FC236}">
                <a16:creationId xmlns:a16="http://schemas.microsoft.com/office/drawing/2014/main" id="{8068E8AE-6988-A80D-3ECC-115BA92D4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25" y="2660297"/>
            <a:ext cx="3999076" cy="1499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57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5715" b="10016"/>
          <a:stretch/>
        </p:blipFill>
        <p:spPr>
          <a:xfrm>
            <a:off x="-2" y="-3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46000"/>
                </a:schemeClr>
              </a:gs>
              <a:gs pos="26000">
                <a:schemeClr val="bg1">
                  <a:alpha val="3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0" y="908651"/>
            <a:ext cx="10063109" cy="3640345"/>
          </a:xfrm>
        </p:spPr>
        <p:txBody>
          <a:bodyPr anchor="t">
            <a:normAutofit/>
          </a:bodyPr>
          <a:lstStyle/>
          <a:p>
            <a:r>
              <a:rPr lang="en-US" sz="6000" dirty="0"/>
              <a:t>Superlative</a:t>
            </a:r>
            <a:br>
              <a:rPr lang="en-US" sz="6000" dirty="0"/>
            </a:br>
            <a:r>
              <a:rPr lang="en-US" sz="6000" dirty="0"/>
              <a:t>Awards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5561" y="3600249"/>
            <a:ext cx="3793200" cy="1129888"/>
          </a:xfrm>
        </p:spPr>
        <p:txBody>
          <a:bodyPr anchor="b">
            <a:normAutofit/>
          </a:bodyPr>
          <a:lstStyle/>
          <a:p>
            <a:endParaRPr lang="en-US" sz="4000" dirty="0">
              <a:latin typeface="+mj-lt"/>
            </a:endParaRPr>
          </a:p>
          <a:p>
            <a:endParaRPr lang="en-US" sz="2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131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627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Jordan Young</a:t>
            </a:r>
            <a:b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“Most Helpful Student”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2400" y="2322014"/>
            <a:ext cx="5201121" cy="453674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Your willingness to lend a helping hand, offer support, and make a positive impact sets you apart as a shining example of excellence and good character. 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		</a:t>
            </a: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black and red logo&#10;&#10;Description automatically generated">
            <a:extLst>
              <a:ext uri="{FF2B5EF4-FFF2-40B4-BE49-F238E27FC236}">
                <a16:creationId xmlns:a16="http://schemas.microsoft.com/office/drawing/2014/main" id="{5CFAB3E6-3123-C7E1-AD3A-AE3F282FA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91" y="2663653"/>
            <a:ext cx="4081849" cy="1530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150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6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Christina Jones</a:t>
            </a:r>
            <a:b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“Most Active Student”</a:t>
            </a:r>
            <a:endParaRPr lang="en-US" sz="2800" kern="1200" cap="all" spc="30" baseline="0" dirty="0">
              <a:solidFill>
                <a:srgbClr val="0033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1007" y="2010419"/>
            <a:ext cx="5201121" cy="453674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You serve as an inspiration to your peers, encouraging others to pursue their interests, explore new opportunities, and make the most of their educational experience. 				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					 </a:t>
            </a: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E3A31CED-7CA5-F456-F6C5-C84A9437C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129" y="1111526"/>
            <a:ext cx="2474373" cy="4665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54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779" y="1349864"/>
            <a:ext cx="5201121" cy="131806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Colin Kimuli</a:t>
            </a:r>
            <a:b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“Most social-on-social media”</a:t>
            </a:r>
            <a:b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</a:br>
            <a:endParaRPr lang="en-US" sz="2800" kern="1200" cap="all" spc="30" baseline="0" dirty="0">
              <a:solidFill>
                <a:srgbClr val="0033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1007" y="2010419"/>
            <a:ext cx="5201121" cy="45367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Your ability to connect with others, share meaningful content, and foster a sense of community is truly inspiring. </a:t>
            </a: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in a blue shirt&#10;&#10;Description automatically generated">
            <a:extLst>
              <a:ext uri="{FF2B5EF4-FFF2-40B4-BE49-F238E27FC236}">
                <a16:creationId xmlns:a16="http://schemas.microsoft.com/office/drawing/2014/main" id="{D39A509A-51AC-359F-65DD-728E90B90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547" y="1789729"/>
            <a:ext cx="3509538" cy="3278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35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349864"/>
            <a:ext cx="5201121" cy="131806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Francine Murekatete </a:t>
            </a:r>
            <a:r>
              <a:rPr lang="en-US" sz="2800" kern="1200" cap="all" spc="30" baseline="0" dirty="0">
                <a:latin typeface="+mj-lt"/>
                <a:ea typeface="+mj-ea"/>
                <a:cs typeface="+mj-cs"/>
              </a:rPr>
              <a:t>(not pictured)</a:t>
            </a: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 &amp; </a:t>
            </a:r>
            <a:b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Abdulrahman Ghentawi</a:t>
            </a:r>
            <a:b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“ Most tutored students”</a:t>
            </a:r>
            <a:endParaRPr lang="en-US" sz="2800" kern="1200" cap="all" spc="30" baseline="0" dirty="0">
              <a:solidFill>
                <a:srgbClr val="0033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0779" y="2399718"/>
            <a:ext cx="5201121" cy="45367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algn="ctr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Your willingness to ask questions, seek help, and never giving up truly sets you apart.</a:t>
            </a:r>
            <a:endParaRPr lang="en-US" sz="28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>
              <a:defRPr/>
            </a:pPr>
            <a:r>
              <a:rPr lang="en-US" sz="2800" dirty="0"/>
              <a:t> 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For always seeking assistance from instructors and tutors, your hard work and determination paid off. 		</a:t>
            </a:r>
            <a:r>
              <a:rPr lang="en-US" sz="2800" dirty="0"/>
              <a:t> </a:t>
            </a: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standing in front of a body of water&#10;&#10;Description automatically generated">
            <a:extLst>
              <a:ext uri="{FF2B5EF4-FFF2-40B4-BE49-F238E27FC236}">
                <a16:creationId xmlns:a16="http://schemas.microsoft.com/office/drawing/2014/main" id="{4694418E-D4F2-6EFD-747F-00338D658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45" y="1181768"/>
            <a:ext cx="1855941" cy="453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684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Fabiola Uwineza</a:t>
            </a:r>
            <a:b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“ Most Active TRiO Alum”</a:t>
            </a:r>
            <a:endParaRPr lang="en-US" sz="2800" kern="1200" cap="all" spc="30" baseline="0" dirty="0">
              <a:solidFill>
                <a:srgbClr val="0033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0779" y="2399718"/>
            <a:ext cx="5201121" cy="453674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This award celebrates your continued involvement in supporting and uplifting current TRIO students, as well as their efforts to give back and make a positive impact. 		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				                 					 </a:t>
            </a: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F61B0A80-0AD4-A2FB-26D8-7001247A2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841" y="1747982"/>
            <a:ext cx="2908949" cy="3362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718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5715" b="10016"/>
          <a:stretch/>
        </p:blipFill>
        <p:spPr>
          <a:xfrm>
            <a:off x="-2" y="-3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46000"/>
                </a:schemeClr>
              </a:gs>
              <a:gs pos="26000">
                <a:schemeClr val="bg1">
                  <a:alpha val="3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0" y="908651"/>
            <a:ext cx="10063109" cy="3640345"/>
          </a:xfrm>
        </p:spPr>
        <p:txBody>
          <a:bodyPr anchor="t">
            <a:normAutofit/>
          </a:bodyPr>
          <a:lstStyle/>
          <a:p>
            <a:r>
              <a:rPr lang="en-US" sz="6000" dirty="0"/>
              <a:t>Students </a:t>
            </a:r>
            <a:br>
              <a:rPr lang="en-US" sz="6000" dirty="0"/>
            </a:br>
            <a:r>
              <a:rPr lang="en-US" sz="6000" dirty="0"/>
              <a:t>earning </a:t>
            </a:r>
            <a:br>
              <a:rPr lang="en-US" sz="6000" dirty="0"/>
            </a:br>
            <a:r>
              <a:rPr lang="en-US" sz="6000" dirty="0"/>
              <a:t>certificates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5561" y="3600249"/>
            <a:ext cx="3793200" cy="1129888"/>
          </a:xfrm>
        </p:spPr>
        <p:txBody>
          <a:bodyPr anchor="b">
            <a:normAutofit/>
          </a:bodyPr>
          <a:lstStyle/>
          <a:p>
            <a:endParaRPr lang="en-US" sz="4000" dirty="0">
              <a:latin typeface="+mj-lt"/>
            </a:endParaRPr>
          </a:p>
          <a:p>
            <a:endParaRPr lang="en-US" sz="2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131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313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Dany Anago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8819" y="2010419"/>
            <a:ext cx="5201121" cy="14185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Certificate - IT Fundamentals ITFN.S.STC</a:t>
            </a:r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in a pink shirt&#10;&#10;Description automatically generated">
            <a:extLst>
              <a:ext uri="{FF2B5EF4-FFF2-40B4-BE49-F238E27FC236}">
                <a16:creationId xmlns:a16="http://schemas.microsoft.com/office/drawing/2014/main" id="{B270617F-4749-3493-FC9E-8E7BDB596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2" y="1461656"/>
            <a:ext cx="2561228" cy="393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259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Lachrisa Gales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1007" y="2010419"/>
            <a:ext cx="5201121" cy="1318061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Certificate - Design Processes VISDP.S.STC</a:t>
            </a:r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lying on the floor&#10;&#10;Description automatically generated">
            <a:extLst>
              <a:ext uri="{FF2B5EF4-FFF2-40B4-BE49-F238E27FC236}">
                <a16:creationId xmlns:a16="http://schemas.microsoft.com/office/drawing/2014/main" id="{DBA96D26-1D52-32BB-749D-512FCDE27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72" y="1616723"/>
            <a:ext cx="3889287" cy="3666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387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5715" b="10016"/>
          <a:stretch/>
        </p:blipFill>
        <p:spPr>
          <a:xfrm>
            <a:off x="21" y="10533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46000"/>
                </a:schemeClr>
              </a:gs>
              <a:gs pos="26000">
                <a:schemeClr val="bg1">
                  <a:alpha val="3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1" y="908651"/>
            <a:ext cx="4937760" cy="3640345"/>
          </a:xfrm>
        </p:spPr>
        <p:txBody>
          <a:bodyPr anchor="t">
            <a:normAutofit fontScale="90000"/>
          </a:bodyPr>
          <a:lstStyle/>
          <a:p>
            <a:r>
              <a:rPr lang="en-US" sz="6000" dirty="0"/>
              <a:t>A special welcome from the sss Staff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131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wearing glasses and a green and white jacket&#10;&#10;Description automatically generated">
            <a:extLst>
              <a:ext uri="{FF2B5EF4-FFF2-40B4-BE49-F238E27FC236}">
                <a16:creationId xmlns:a16="http://schemas.microsoft.com/office/drawing/2014/main" id="{75ADF180-C86B-23F5-0AB3-53E68F234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973" y="383461"/>
            <a:ext cx="3316896" cy="1866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erson taking a selfie&#10;&#10;Description automatically generated">
            <a:extLst>
              <a:ext uri="{FF2B5EF4-FFF2-40B4-BE49-F238E27FC236}">
                <a16:creationId xmlns:a16="http://schemas.microsoft.com/office/drawing/2014/main" id="{DE68B17B-0513-747F-8D1F-0A363A145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50" y="3173361"/>
            <a:ext cx="2444685" cy="3055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erson in a red shirt&#10;&#10;Description automatically generated">
            <a:extLst>
              <a:ext uri="{FF2B5EF4-FFF2-40B4-BE49-F238E27FC236}">
                <a16:creationId xmlns:a16="http://schemas.microsoft.com/office/drawing/2014/main" id="{7BAA0F53-0A4D-83CB-C8AC-1A6CAA769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4" y="4257923"/>
            <a:ext cx="2851833" cy="1901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in a black and red dress&#10;&#10;Description automatically generated">
            <a:extLst>
              <a:ext uri="{FF2B5EF4-FFF2-40B4-BE49-F238E27FC236}">
                <a16:creationId xmlns:a16="http://schemas.microsoft.com/office/drawing/2014/main" id="{5F17CC26-0882-F125-139B-262B0DD03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39" y="3301184"/>
            <a:ext cx="2115054" cy="3173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180322-45E2-A591-A3E6-38929A1C6F7E}"/>
              </a:ext>
            </a:extLst>
          </p:cNvPr>
          <p:cNvSpPr txBox="1"/>
          <p:nvPr/>
        </p:nvSpPr>
        <p:spPr>
          <a:xfrm>
            <a:off x="1253459" y="6229217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Mr. Tom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D312C6-CF37-523D-FDB6-D1295892766E}"/>
              </a:ext>
            </a:extLst>
          </p:cNvPr>
          <p:cNvSpPr txBox="1"/>
          <p:nvPr/>
        </p:nvSpPr>
        <p:spPr>
          <a:xfrm>
            <a:off x="6962115" y="6478135"/>
            <a:ext cx="149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Mrs. Zubeida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77A3F2-AA25-786B-6A3E-AB3142D4B0F0}"/>
              </a:ext>
            </a:extLst>
          </p:cNvPr>
          <p:cNvSpPr txBox="1"/>
          <p:nvPr/>
        </p:nvSpPr>
        <p:spPr>
          <a:xfrm>
            <a:off x="9915510" y="6328372"/>
            <a:ext cx="112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Ms. India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46EFA5-1E64-432B-520E-064B9ACE27A9}"/>
              </a:ext>
            </a:extLst>
          </p:cNvPr>
          <p:cNvSpPr txBox="1"/>
          <p:nvPr/>
        </p:nvSpPr>
        <p:spPr>
          <a:xfrm>
            <a:off x="9331937" y="2203319"/>
            <a:ext cx="134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Ms. Carmel</a:t>
            </a:r>
          </a:p>
        </p:txBody>
      </p:sp>
      <p:pic>
        <p:nvPicPr>
          <p:cNvPr id="20" name="Picture 19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B6EEDC58-35C9-6DAC-9112-ACA8E2914B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17426" r="33008" b="16567"/>
          <a:stretch/>
        </p:blipFill>
        <p:spPr>
          <a:xfrm>
            <a:off x="3627093" y="3485794"/>
            <a:ext cx="2066433" cy="2488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68067C2-EDAA-C0D2-D15F-F26891B9E6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8984" y="600922"/>
            <a:ext cx="2647773" cy="1985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43FD330-42CF-F545-0174-203CB866AFC5}"/>
              </a:ext>
            </a:extLst>
          </p:cNvPr>
          <p:cNvSpPr txBox="1"/>
          <p:nvPr/>
        </p:nvSpPr>
        <p:spPr>
          <a:xfrm>
            <a:off x="6117335" y="2828049"/>
            <a:ext cx="135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Ms. Simone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9DF0E4-BA45-9F5B-E1CB-709FB891F2D5}"/>
              </a:ext>
            </a:extLst>
          </p:cNvPr>
          <p:cNvSpPr txBox="1"/>
          <p:nvPr/>
        </p:nvSpPr>
        <p:spPr>
          <a:xfrm>
            <a:off x="3978788" y="5974479"/>
            <a:ext cx="139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Ms. Cynthia</a:t>
            </a:r>
          </a:p>
        </p:txBody>
      </p:sp>
    </p:spTree>
    <p:extLst>
      <p:ext uri="{BB962C8B-B14F-4D97-AF65-F5344CB8AC3E}">
        <p14:creationId xmlns:p14="http://schemas.microsoft.com/office/powerpoint/2010/main" val="39074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424133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April Harris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1007" y="2084688"/>
            <a:ext cx="5201121" cy="16362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Certificate - Clinical Phlebotomy CPST.S.STC</a:t>
            </a:r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BF456C-577C-1CF6-98A5-04559B86D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620" y="1305169"/>
            <a:ext cx="3385391" cy="4247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051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Ahmeenah Hasan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1007" y="2010419"/>
            <a:ext cx="5201121" cy="15385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600" dirty="0"/>
              <a:t>Certificate - Business Management BM.S.CRT</a:t>
            </a:r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with braids and beads in her hair&#10;&#10;Description automatically generated">
            <a:extLst>
              <a:ext uri="{FF2B5EF4-FFF2-40B4-BE49-F238E27FC236}">
                <a16:creationId xmlns:a16="http://schemas.microsoft.com/office/drawing/2014/main" id="{FAEBB943-099C-3BDD-C496-39E4ED810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91" y="1265741"/>
            <a:ext cx="2457449" cy="4368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214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1" y="1640387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Marcia Passmore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19487" y="2067443"/>
            <a:ext cx="5072472" cy="40815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r>
              <a:rPr lang="en-US" sz="2400" dirty="0"/>
              <a:t>Certificate - Chemical Dependency Counselor Assistant  CDCA.S.STC</a:t>
            </a: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85A3E-30B1-5BE6-738F-7406F924A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284" y="1323855"/>
            <a:ext cx="3548063" cy="4252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037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6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Ranasia Sims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1007" y="2010419"/>
            <a:ext cx="5201121" cy="14185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Certificate – </a:t>
            </a:r>
            <a:r>
              <a:rPr lang="fr-FR" sz="2400" dirty="0"/>
              <a:t>Nurse Aide NAST.S.STC</a:t>
            </a:r>
            <a:endParaRPr lang="en-US" sz="2400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in a blue shirt&#10;&#10;Description automatically generated">
            <a:extLst>
              <a:ext uri="{FF2B5EF4-FFF2-40B4-BE49-F238E27FC236}">
                <a16:creationId xmlns:a16="http://schemas.microsoft.com/office/drawing/2014/main" id="{9541B19F-8D92-AE92-947C-001E2173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31" y="1951550"/>
            <a:ext cx="3466769" cy="347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07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Fiona Uwumugisha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1007" y="2010419"/>
            <a:ext cx="5201121" cy="18463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Certificate - Design Processes VISDP.S.STC</a:t>
            </a:r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in a black shirt&#10;&#10;Description automatically generated">
            <a:extLst>
              <a:ext uri="{FF2B5EF4-FFF2-40B4-BE49-F238E27FC236}">
                <a16:creationId xmlns:a16="http://schemas.microsoft.com/office/drawing/2014/main" id="{1CCAE275-ABB2-CDCE-F237-92F412E57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41" y="1247269"/>
            <a:ext cx="3308550" cy="4405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24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749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India White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4749" y="2010419"/>
            <a:ext cx="5201121" cy="45367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Certificate –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RETAIL BUSINESS </a:t>
            </a:r>
            <a:r>
              <a:rPr lang="en-US" sz="2400" dirty="0"/>
              <a:t>RTB.S.STC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SMALL BUSINESS MANAGEMENT </a:t>
            </a:r>
            <a:r>
              <a:rPr lang="en-US" sz="2400" dirty="0"/>
              <a:t>SBM.S.STC</a:t>
            </a:r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08D43155-AA27-5B1D-2007-C7D870889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91" y="1244600"/>
            <a:ext cx="2457449" cy="4368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67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5" b="10016"/>
          <a:stretch/>
        </p:blipFill>
        <p:spPr>
          <a:xfrm>
            <a:off x="-2" y="-3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46000"/>
                </a:schemeClr>
              </a:gs>
              <a:gs pos="26000">
                <a:schemeClr val="bg1">
                  <a:alpha val="3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0" y="908651"/>
            <a:ext cx="10063109" cy="3640345"/>
          </a:xfrm>
        </p:spPr>
        <p:txBody>
          <a:bodyPr anchor="t">
            <a:normAutofit/>
          </a:bodyPr>
          <a:lstStyle/>
          <a:p>
            <a:r>
              <a:rPr lang="en-US" sz="6000" dirty="0"/>
              <a:t>Additional </a:t>
            </a:r>
            <a:br>
              <a:rPr lang="en-US" sz="6000" dirty="0"/>
            </a:br>
            <a:r>
              <a:rPr lang="en-US" sz="6000" dirty="0"/>
              <a:t>Certificate </a:t>
            </a:r>
            <a:br>
              <a:rPr lang="en-US" sz="6000" dirty="0"/>
            </a:br>
            <a:r>
              <a:rPr lang="en-US" sz="6000" dirty="0"/>
              <a:t>Earners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5561" y="3600249"/>
            <a:ext cx="3793200" cy="1129888"/>
          </a:xfrm>
        </p:spPr>
        <p:txBody>
          <a:bodyPr anchor="b">
            <a:normAutofit/>
          </a:bodyPr>
          <a:lstStyle/>
          <a:p>
            <a:endParaRPr lang="en-US" sz="4000" dirty="0">
              <a:latin typeface="+mj-lt"/>
            </a:endParaRPr>
          </a:p>
          <a:p>
            <a:endParaRPr lang="en-US" sz="2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131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349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Additional Certificate Earners – 2023-24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1007" y="2010419"/>
            <a:ext cx="5201121" cy="4536748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Ariete Ayinkamiye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Clinical Phlebotomy CPST.S.STC</a:t>
            </a:r>
            <a:endParaRPr kumimoji="0" lang="en-US" sz="35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800" b="0" i="0" u="none" strike="noStrike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Michael Gibson</a:t>
            </a: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Chemical Dependency Counselor Assistant (CDCA) Preliminary CDCA.S.STC</a:t>
            </a: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800" dirty="0">
                <a:solidFill>
                  <a:srgbClr val="0033CC"/>
                </a:solidFill>
              </a:rPr>
              <a:t>Samantha Luckenbill</a:t>
            </a: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400" dirty="0"/>
              <a:t>Social Service SOCS.S.STC</a:t>
            </a:r>
            <a:endParaRPr lang="en-US" sz="3400" dirty="0"/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800" dirty="0">
                <a:solidFill>
                  <a:srgbClr val="0033CC"/>
                </a:solidFill>
              </a:rPr>
              <a:t>Lashell Pryor</a:t>
            </a: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dirty="0"/>
              <a:t>Health Information Management Technician HIMT.S.CRT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black and red logo&#10;&#10;Description automatically generated">
            <a:extLst>
              <a:ext uri="{FF2B5EF4-FFF2-40B4-BE49-F238E27FC236}">
                <a16:creationId xmlns:a16="http://schemas.microsoft.com/office/drawing/2014/main" id="{39205411-274D-98C6-AC0F-75C1439CA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8" y="2638784"/>
            <a:ext cx="4237635" cy="1589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782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5715" b="10016"/>
          <a:stretch/>
        </p:blipFill>
        <p:spPr>
          <a:xfrm>
            <a:off x="-2" y="-3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46000"/>
                </a:schemeClr>
              </a:gs>
              <a:gs pos="26000">
                <a:schemeClr val="bg1">
                  <a:alpha val="3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0" y="908651"/>
            <a:ext cx="10063109" cy="3640345"/>
          </a:xfrm>
        </p:spPr>
        <p:txBody>
          <a:bodyPr anchor="t">
            <a:normAutofit fontScale="90000"/>
          </a:bodyPr>
          <a:lstStyle/>
          <a:p>
            <a:r>
              <a:rPr lang="en-US" sz="6000" dirty="0"/>
              <a:t>Students </a:t>
            </a:r>
            <a:br>
              <a:rPr lang="en-US" sz="6000" dirty="0"/>
            </a:br>
            <a:r>
              <a:rPr lang="en-US" sz="6000" dirty="0"/>
              <a:t>earning </a:t>
            </a:r>
            <a:br>
              <a:rPr lang="en-US" sz="6000" dirty="0"/>
            </a:br>
            <a:r>
              <a:rPr lang="en-US" sz="6000" dirty="0"/>
              <a:t>Associate </a:t>
            </a:r>
            <a:br>
              <a:rPr lang="en-US" sz="6000" dirty="0"/>
            </a:br>
            <a:r>
              <a:rPr lang="en-US" sz="6000" dirty="0"/>
              <a:t>degrees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5561" y="3600249"/>
            <a:ext cx="3793200" cy="1129888"/>
          </a:xfrm>
        </p:spPr>
        <p:txBody>
          <a:bodyPr anchor="b">
            <a:normAutofit/>
          </a:bodyPr>
          <a:lstStyle/>
          <a:p>
            <a:endParaRPr lang="en-US" sz="4000" dirty="0">
              <a:latin typeface="+mj-lt"/>
            </a:endParaRPr>
          </a:p>
          <a:p>
            <a:endParaRPr lang="en-US" sz="2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131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683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749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Lachrisa Gales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4749" y="2010419"/>
            <a:ext cx="5201121" cy="453674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Program: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Associate of Applied Science Interior Design (IND.S.AAS)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Lachrisa’s goal is to own and operate a design firm ( LJG Designs) where she will specialize in color consulting and exhibit design for galleries and museums.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Favorite quote: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“Nothing beats a failure but a try. If I am trying, I </a:t>
            </a:r>
            <a:r>
              <a:rPr lang="en-US" sz="2400" dirty="0">
                <a:solidFill>
                  <a:srgbClr val="000000"/>
                </a:solidFill>
                <a:latin typeface="Calisto MT"/>
              </a:rPr>
              <a:t>cannot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fail</a:t>
            </a:r>
            <a:r>
              <a:rPr lang="en-US" sz="2400" dirty="0">
                <a:solidFill>
                  <a:srgbClr val="000000"/>
                </a:solidFill>
                <a:latin typeface="Calisto MT"/>
              </a:rPr>
              <a:t>."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Calisto MT"/>
              </a:rPr>
              <a:t>-Linda Gales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Motto: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Paint Molds Art.</a:t>
            </a:r>
          </a:p>
          <a:p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with a wire around her face&#10;&#10;Description automatically generated">
            <a:extLst>
              <a:ext uri="{FF2B5EF4-FFF2-40B4-BE49-F238E27FC236}">
                <a16:creationId xmlns:a16="http://schemas.microsoft.com/office/drawing/2014/main" id="{DB053806-AC76-B866-188E-D2652CEDC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80" y="1581450"/>
            <a:ext cx="3420871" cy="3703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67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5" b="10016"/>
          <a:stretch/>
        </p:blipFill>
        <p:spPr>
          <a:xfrm>
            <a:off x="-2" y="-3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46000"/>
                </a:schemeClr>
              </a:gs>
              <a:gs pos="26000">
                <a:schemeClr val="bg1">
                  <a:alpha val="3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0" y="908651"/>
            <a:ext cx="10063109" cy="3640345"/>
          </a:xfrm>
        </p:spPr>
        <p:txBody>
          <a:bodyPr anchor="t">
            <a:normAutofit/>
          </a:bodyPr>
          <a:lstStyle/>
          <a:p>
            <a:r>
              <a:rPr lang="en-US" sz="6000" dirty="0"/>
              <a:t>Academic </a:t>
            </a:r>
            <a:br>
              <a:rPr lang="en-US" sz="6000" dirty="0"/>
            </a:br>
            <a:r>
              <a:rPr lang="en-US" sz="6000" dirty="0"/>
              <a:t>persistence  </a:t>
            </a:r>
            <a:br>
              <a:rPr lang="en-US" sz="6000" dirty="0"/>
            </a:br>
            <a:r>
              <a:rPr lang="en-US" sz="6000" dirty="0"/>
              <a:t>Award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5561" y="3600249"/>
            <a:ext cx="3793200" cy="1129888"/>
          </a:xfrm>
        </p:spPr>
        <p:txBody>
          <a:bodyPr anchor="b">
            <a:normAutofit fontScale="77500" lnSpcReduction="20000"/>
          </a:bodyPr>
          <a:lstStyle/>
          <a:p>
            <a:endParaRPr lang="en-US" sz="4000" dirty="0">
              <a:latin typeface="+mj-lt"/>
            </a:endParaRPr>
          </a:p>
          <a:p>
            <a:r>
              <a:rPr lang="en-US" sz="4300" dirty="0">
                <a:latin typeface="+mj-lt"/>
              </a:rPr>
              <a:t>for Math</a:t>
            </a:r>
          </a:p>
          <a:p>
            <a:endParaRPr lang="en-US" sz="2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131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458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415080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Christina Jones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4749" y="2075635"/>
            <a:ext cx="5201121" cy="45367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Program: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Associate of Applied Science Health Sciences (HS.S.AAS)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Christina plans to continue her academic career here at Sinclair to pursue Nursing. She looks forward to seeing what God has in store for her.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Favorite quote: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“You can do anything you set your mind to, but it takes action, perseverance, and facing your fears.”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Calisto MT"/>
              </a:rPr>
              <a:t>-Gillian Anderson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in a coat&#10;&#10;Description automatically generated">
            <a:extLst>
              <a:ext uri="{FF2B5EF4-FFF2-40B4-BE49-F238E27FC236}">
                <a16:creationId xmlns:a16="http://schemas.microsoft.com/office/drawing/2014/main" id="{6D1FEF4B-AEA3-03D5-1671-CCE27A008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43" y="1462881"/>
            <a:ext cx="2915346" cy="39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789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749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Madina Lutfiyeva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4749" y="2010419"/>
            <a:ext cx="5201121" cy="45367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Program: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Associate of Science Liberal Arts (LA.S.AS)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Madina is grateful to her parents for giving her the opportunity at such a young </a:t>
            </a:r>
            <a:r>
              <a:rPr lang="en-US" sz="2200" dirty="0">
                <a:solidFill>
                  <a:srgbClr val="000000"/>
                </a:solidFill>
                <a:latin typeface="Calisto MT"/>
              </a:rPr>
              <a:t>age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to experience the American dream and now she can't wait for her dream career.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200" b="1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CB1B4D6B-ACD7-924A-BEF2-62000BC56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57" y="1160628"/>
            <a:ext cx="2551918" cy="453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04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Fiona Uwumugisha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1007" y="2010419"/>
            <a:ext cx="5201121" cy="45367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Program: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Associate of Applied Science Interior Design (</a:t>
            </a:r>
            <a:r>
              <a:rPr lang="en-US" sz="2200" dirty="0">
                <a:solidFill>
                  <a:srgbClr val="000000"/>
                </a:solidFill>
                <a:latin typeface="Calisto MT"/>
              </a:rPr>
              <a:t>IND.S.AAS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Fiona is prepared to make a lasting impact in the world of design, leaving her mark on spaces and hearts alike.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Favorite quote: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“You </a:t>
            </a:r>
            <a:r>
              <a:rPr lang="en-US" sz="2200" dirty="0">
                <a:solidFill>
                  <a:srgbClr val="000000"/>
                </a:solidFill>
                <a:latin typeface="Calisto MT"/>
              </a:rPr>
              <a:t>cannot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do all the good </a:t>
            </a:r>
            <a:r>
              <a:rPr lang="en-US" sz="2200" dirty="0">
                <a:solidFill>
                  <a:srgbClr val="000000"/>
                </a:solidFill>
                <a:latin typeface="Calisto MT"/>
              </a:rPr>
              <a:t>the world needs, but the world needs all the good that you can do."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Motto: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Stay grateful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C3ED9DCE-A587-D385-F30C-93A2236A0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95" y="1134991"/>
            <a:ext cx="2602042" cy="463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576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6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Samantha Luckenbill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1007" y="2010419"/>
            <a:ext cx="5201121" cy="453674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Program: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Associate of Arts Social Work (SWKE.S.AA)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sto MT"/>
              </a:rPr>
              <a:t>Samantha is a proud mother of three beautiful girls and with hard work and persistence she has reached her goal of obtaining her Associate degree.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Favorite quote: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“Hard work pays off</a:t>
            </a:r>
            <a:r>
              <a:rPr lang="en-US" sz="2200" dirty="0">
                <a:solidFill>
                  <a:srgbClr val="000000"/>
                </a:solidFill>
                <a:latin typeface="Calisto MT"/>
              </a:rPr>
              <a:t>.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Motto: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Never give up, keep going, crawl if </a:t>
            </a:r>
            <a:r>
              <a:rPr lang="en-US" sz="2200" dirty="0">
                <a:solidFill>
                  <a:srgbClr val="000000"/>
                </a:solidFill>
                <a:latin typeface="Calisto MT"/>
              </a:rPr>
              <a:t>you must but eventually you will achieve all your goals.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</p:spPr>
      </p:pic>
      <p:pic>
        <p:nvPicPr>
          <p:cNvPr id="6" name="Picture 5" descr="A person smiling for a selfie&#10;&#10;Description automatically generated">
            <a:extLst>
              <a:ext uri="{FF2B5EF4-FFF2-40B4-BE49-F238E27FC236}">
                <a16:creationId xmlns:a16="http://schemas.microsoft.com/office/drawing/2014/main" id="{20D7473F-2F8E-9204-8E71-4421D87E4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3410" y="1932822"/>
            <a:ext cx="3989810" cy="299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513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Victoria Harkleroad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4749" y="2010419"/>
            <a:ext cx="5201121" cy="45367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Program: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Associate of Science Business Administration (BUS.S.AS)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sto MT"/>
              </a:rPr>
              <a:t>Victoria plans to continue to grow and elevate both of her successful businesses.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Motto: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Always make my client’s house feel like their home</a:t>
            </a:r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smiling for a selfie&#10;&#10;Description automatically generated">
            <a:extLst>
              <a:ext uri="{FF2B5EF4-FFF2-40B4-BE49-F238E27FC236}">
                <a16:creationId xmlns:a16="http://schemas.microsoft.com/office/drawing/2014/main" id="{0C07582D-50CC-4EF0-F4A2-41FE45995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224" y="1892022"/>
            <a:ext cx="4110182" cy="3082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201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Angel Green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4749" y="2010419"/>
            <a:ext cx="5201121" cy="453674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Program: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Associate of Arts Elementary Education (ELEE.S.AA)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sto MT"/>
              </a:rPr>
              <a:t>Angel has worked as a certified preschool teacher for more than five years, and her love for children inspired her to pursue further education.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Favorite quote: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My mission in life is not to merely survive, but thrive; and do so with passion, compassion, humor and style.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-Maya Angelo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Motto: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Be who you want the world to see you as.</a:t>
            </a:r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A person holding her hair&#10;&#10;Description automatically generated">
            <a:extLst>
              <a:ext uri="{FF2B5EF4-FFF2-40B4-BE49-F238E27FC236}">
                <a16:creationId xmlns:a16="http://schemas.microsoft.com/office/drawing/2014/main" id="{B416B0F0-4966-3C90-C5D3-BADF5463C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90" y="1333962"/>
            <a:ext cx="1938852" cy="419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91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Juanetta Burch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4749" y="2010419"/>
            <a:ext cx="5201121" cy="453674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Program: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Associate of </a:t>
            </a:r>
            <a:r>
              <a:rPr lang="en-US" sz="2200" dirty="0">
                <a:solidFill>
                  <a:srgbClr val="000000"/>
                </a:solidFill>
                <a:latin typeface="Calisto MT"/>
              </a:rPr>
              <a:t>Arts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Social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Work (SWKE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.S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.AA)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72BB429C-4BB0-574A-B257-89A15937B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02" y="2095039"/>
            <a:ext cx="3557228" cy="2667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225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Lashell Pryor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1007" y="2010419"/>
            <a:ext cx="5201121" cy="45367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Program: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Associate of Applied Science Health Information Management (HIM.S.AAS)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Lashell looks forward to continuing her career with Kettering Health Network.</a:t>
            </a:r>
          </a:p>
          <a:p>
            <a:pPr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Favorite quote: </a:t>
            </a:r>
            <a:r>
              <a:rPr lang="en-US" sz="2200" dirty="0">
                <a:solidFill>
                  <a:srgbClr val="000000"/>
                </a:solidFill>
                <a:latin typeface="Calisto MT"/>
              </a:rPr>
              <a:t>2 Samuel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5:10 </a:t>
            </a:r>
            <a:r>
              <a:rPr lang="en-US" sz="2200" dirty="0">
                <a:solidFill>
                  <a:srgbClr val="000000"/>
                </a:solidFill>
                <a:latin typeface="Calisto MT"/>
              </a:rPr>
              <a:t>"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And Lashell went on, and grew great, and the Lord God of hosts was with her.”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Motto: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No one achieves greatness on their own.</a:t>
            </a:r>
          </a:p>
          <a:p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wearing glasses and a striped sweater&#10;&#10;Description automatically generated">
            <a:extLst>
              <a:ext uri="{FF2B5EF4-FFF2-40B4-BE49-F238E27FC236}">
                <a16:creationId xmlns:a16="http://schemas.microsoft.com/office/drawing/2014/main" id="{7ABC1FEC-0DED-6276-977F-61381F120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41" y="1442239"/>
            <a:ext cx="2986350" cy="3973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184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Aimee emmanuel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4749" y="2010419"/>
            <a:ext cx="5201121" cy="45367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 dirty="0"/>
              <a:t>Program: </a:t>
            </a:r>
            <a:r>
              <a:rPr lang="en-US" sz="2200" dirty="0"/>
              <a:t>Associate of Arts Social Work (SWKE.S.AA)</a:t>
            </a:r>
          </a:p>
          <a:p>
            <a:r>
              <a:rPr lang="en-US" sz="2200" b="1" dirty="0"/>
              <a:t>Favorite quote: </a:t>
            </a:r>
            <a:r>
              <a:rPr lang="en-US" sz="2200" dirty="0"/>
              <a:t>“It's never too late to do the right thing.”</a:t>
            </a:r>
          </a:p>
          <a:p>
            <a:r>
              <a:rPr lang="en-US" sz="2200" b="1" dirty="0"/>
              <a:t>Motto: </a:t>
            </a:r>
            <a:r>
              <a:rPr lang="en-US" sz="2200" dirty="0"/>
              <a:t>To serve and to advocate, Changing lives one heart at a time.</a:t>
            </a:r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A person taking a selfie&#10;&#10;Description automatically generated">
            <a:extLst>
              <a:ext uri="{FF2B5EF4-FFF2-40B4-BE49-F238E27FC236}">
                <a16:creationId xmlns:a16="http://schemas.microsoft.com/office/drawing/2014/main" id="{6B5795BD-8CC3-44A5-9EB9-C7C44A255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30" y="1593633"/>
            <a:ext cx="2088571" cy="371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63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779" y="1428220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India White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0778" y="2087251"/>
            <a:ext cx="5201121" cy="45367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Program: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Associate of Applied </a:t>
            </a:r>
            <a:r>
              <a:rPr lang="en-US" sz="2200" dirty="0">
                <a:solidFill>
                  <a:srgbClr val="000000"/>
                </a:solidFill>
                <a:latin typeface="Calisto MT"/>
              </a:rPr>
              <a:t>Science Business Management/Entrepreneurship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(ENTR.S.AAS)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India plans to grow her Food Service company and establish her group home “Empowering Capabilities.”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Favorite quote: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Galatians 6:9 </a:t>
            </a:r>
            <a:r>
              <a:rPr lang="en-US" sz="2200" dirty="0">
                <a:solidFill>
                  <a:srgbClr val="000000"/>
                </a:solidFill>
                <a:latin typeface="Calisto MT"/>
              </a:rPr>
              <a:t>"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And let us not be weary in well doing: for in due season, we shall reap if we faint not.”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Motto: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Anything is possible</a:t>
            </a: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8D6C4707-95CF-C0D3-F509-FD2D20BA3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79" y="1428220"/>
            <a:ext cx="3199474" cy="399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148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779" y="1624862"/>
            <a:ext cx="5201121" cy="131806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33CC"/>
                </a:solidFill>
              </a:rPr>
              <a:t>Victoria Harkleroad</a:t>
            </a:r>
            <a:br>
              <a:rPr lang="en-US" sz="2800" dirty="0">
                <a:solidFill>
                  <a:srgbClr val="0033CC"/>
                </a:solidFill>
              </a:rPr>
            </a:br>
            <a:br>
              <a:rPr lang="en-US" sz="2800" dirty="0">
                <a:solidFill>
                  <a:srgbClr val="0033CC"/>
                </a:solidFill>
              </a:rPr>
            </a:br>
            <a:br>
              <a:rPr lang="en-US" sz="2800" dirty="0">
                <a:solidFill>
                  <a:srgbClr val="0033CC"/>
                </a:solidFill>
              </a:rPr>
            </a:br>
            <a:br>
              <a:rPr lang="en-US" sz="2800" dirty="0">
                <a:solidFill>
                  <a:srgbClr val="0033CC"/>
                </a:solidFill>
              </a:rPr>
            </a:br>
            <a:endParaRPr lang="en-US" sz="2800" kern="1200" cap="all" spc="30" baseline="0" dirty="0">
              <a:solidFill>
                <a:srgbClr val="0033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4749" y="2084688"/>
            <a:ext cx="5201121" cy="453674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This award </a:t>
            </a:r>
            <a:r>
              <a:rPr lang="en-US" sz="2800" dirty="0"/>
              <a:t>is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en-US" sz="2800" dirty="0"/>
              <a:t>f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or setting small, achievable goals, seeking help when needed, and practicing regularly. </a:t>
            </a:r>
            <a:endParaRPr lang="en-US" sz="2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1C28B136-EBCC-9C12-180D-BA438C74E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9941" y="1727719"/>
            <a:ext cx="4536749" cy="3402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182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6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Dany Anago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1007" y="2010419"/>
            <a:ext cx="5201121" cy="453674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Program: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Associate of Applied Science Data Analytics (DATA.S.AAS)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Dany is a wife and proud mom of four. She credits her success to</a:t>
            </a:r>
            <a:r>
              <a:rPr lang="en-US" sz="2200" dirty="0">
                <a:solidFill>
                  <a:srgbClr val="000000"/>
                </a:solidFill>
                <a:latin typeface="Calisto MT"/>
              </a:rPr>
              <a:t> her family, especially her husband.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Favorite quote: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“Never give up”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Motto: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Tomorrow will be better when one puts their mind to it.</a:t>
            </a: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in a pink shirt&#10;&#10;Description automatically generated">
            <a:extLst>
              <a:ext uri="{FF2B5EF4-FFF2-40B4-BE49-F238E27FC236}">
                <a16:creationId xmlns:a16="http://schemas.microsoft.com/office/drawing/2014/main" id="{B2FBCA31-F4A8-EAE3-E8F1-1719F911F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10" y="1343041"/>
            <a:ext cx="2747611" cy="422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99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749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Abdelqadar Radhwan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4749" y="2010419"/>
            <a:ext cx="5201121" cy="453674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Program: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Associate of Science Biology (BIOE.S.AS)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sto MT"/>
              </a:rPr>
              <a:t>Abdel plans to eventually go on to Grad school and obtain his Ph.D. in Genetics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Favorite quote: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“The first principle is that you must not fool yourself, you are the easiest person to fool.”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Richard Feynman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Motto: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The impediment to action advances action.</a:t>
            </a: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with glasses looking up&#10;&#10;Description automatically generated">
            <a:extLst>
              <a:ext uri="{FF2B5EF4-FFF2-40B4-BE49-F238E27FC236}">
                <a16:creationId xmlns:a16="http://schemas.microsoft.com/office/drawing/2014/main" id="{9956908F-09CB-E70C-6CDB-E78A72B39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64007" y="1714500"/>
            <a:ext cx="4068617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773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Carly Webster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4749" y="2010419"/>
            <a:ext cx="5201121" cy="45367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 dirty="0"/>
              <a:t>Program: </a:t>
            </a:r>
            <a:r>
              <a:rPr lang="en-US" sz="2200" dirty="0"/>
              <a:t>Associate of Arts Liberal Arts (LA.S.AA)</a:t>
            </a:r>
          </a:p>
          <a:p>
            <a:r>
              <a:rPr lang="en-US" sz="2200" dirty="0"/>
              <a:t>Carly plans to transfer to Baldwin Wallace University to major in Music.</a:t>
            </a:r>
          </a:p>
          <a:p>
            <a:r>
              <a:rPr lang="en-US" sz="2200" b="1" dirty="0"/>
              <a:t>Favorite quote: </a:t>
            </a:r>
            <a:r>
              <a:rPr lang="en-US" sz="2200" dirty="0"/>
              <a:t>“Find something that makes you happy and don’t let anyone take it away from you.”</a:t>
            </a:r>
          </a:p>
          <a:p>
            <a:pPr marL="285750" indent="-285750">
              <a:buFontTx/>
              <a:buChar char="-"/>
            </a:pPr>
            <a:r>
              <a:rPr lang="en-US" sz="2200" dirty="0"/>
              <a:t>Luke Hemmings</a:t>
            </a:r>
          </a:p>
          <a:p>
            <a:r>
              <a:rPr lang="en-US" sz="2200" b="1" dirty="0"/>
              <a:t>Motto: </a:t>
            </a:r>
            <a:r>
              <a:rPr lang="en-US" sz="2200" dirty="0"/>
              <a:t>Don’t let the insignificance outshine your big wins</a:t>
            </a:r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smiling at camera&#10;&#10;Description automatically generated">
            <a:extLst>
              <a:ext uri="{FF2B5EF4-FFF2-40B4-BE49-F238E27FC236}">
                <a16:creationId xmlns:a16="http://schemas.microsoft.com/office/drawing/2014/main" id="{F07A8417-B7D7-A112-BCC6-AD223D619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54" y="1447801"/>
            <a:ext cx="3282524" cy="3956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835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5715" b="10016"/>
          <a:stretch/>
        </p:blipFill>
        <p:spPr>
          <a:xfrm>
            <a:off x="-2" y="-3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46000"/>
                </a:schemeClr>
              </a:gs>
              <a:gs pos="26000">
                <a:schemeClr val="bg1">
                  <a:alpha val="3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0" y="908651"/>
            <a:ext cx="10063109" cy="3640345"/>
          </a:xfrm>
        </p:spPr>
        <p:txBody>
          <a:bodyPr anchor="t">
            <a:normAutofit fontScale="90000"/>
          </a:bodyPr>
          <a:lstStyle/>
          <a:p>
            <a:r>
              <a:rPr lang="en-US" sz="6000" dirty="0"/>
              <a:t>Additional</a:t>
            </a:r>
            <a:br>
              <a:rPr lang="en-US" sz="6000" dirty="0"/>
            </a:br>
            <a:r>
              <a:rPr lang="en-US" sz="6000" dirty="0"/>
              <a:t>Associate </a:t>
            </a:r>
            <a:br>
              <a:rPr lang="en-US" sz="6000" dirty="0"/>
            </a:br>
            <a:r>
              <a:rPr lang="en-US" sz="6000" dirty="0"/>
              <a:t>degree</a:t>
            </a:r>
            <a:br>
              <a:rPr lang="en-US" sz="6000" dirty="0"/>
            </a:br>
            <a:r>
              <a:rPr lang="en-US" sz="6000" dirty="0"/>
              <a:t>Earners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5561" y="3600249"/>
            <a:ext cx="3793200" cy="1129888"/>
          </a:xfrm>
        </p:spPr>
        <p:txBody>
          <a:bodyPr anchor="b">
            <a:normAutofit/>
          </a:bodyPr>
          <a:lstStyle/>
          <a:p>
            <a:endParaRPr lang="en-US" sz="4000" dirty="0">
              <a:latin typeface="+mj-lt"/>
            </a:endParaRPr>
          </a:p>
          <a:p>
            <a:endParaRPr lang="en-US" sz="2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131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781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6" y="1349864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Additional Associate Degrees – 2023-24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1007" y="2119276"/>
            <a:ext cx="5201121" cy="45367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Toni Bunch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Associate of Applied Science(HS.S.AAS)</a:t>
            </a: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33CC"/>
                </a:solidFill>
              </a:rPr>
              <a:t>Asha Ibrahim</a:t>
            </a:r>
          </a:p>
          <a:p>
            <a:pPr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Associate of </a:t>
            </a:r>
            <a:r>
              <a:rPr lang="en-US" sz="2200" dirty="0">
                <a:solidFill>
                  <a:srgbClr val="000000"/>
                </a:solidFill>
                <a:latin typeface="Calisto MT"/>
              </a:rPr>
              <a:t>Science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Chemistry</a:t>
            </a:r>
            <a:r>
              <a:rPr lang="en-US" sz="2200" dirty="0">
                <a:solidFill>
                  <a:srgbClr val="000000"/>
                </a:solidFill>
                <a:latin typeface="Calisto MT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(CHEE.S.AS)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black and red logo&#10;&#10;Description automatically generated">
            <a:extLst>
              <a:ext uri="{FF2B5EF4-FFF2-40B4-BE49-F238E27FC236}">
                <a16:creationId xmlns:a16="http://schemas.microsoft.com/office/drawing/2014/main" id="{185A37D1-474E-5EDA-1920-1E2D52D0D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86" y="2617104"/>
            <a:ext cx="4353260" cy="1632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331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5715" b="10016"/>
          <a:stretch/>
        </p:blipFill>
        <p:spPr>
          <a:xfrm>
            <a:off x="-2" y="-3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46000"/>
                </a:schemeClr>
              </a:gs>
              <a:gs pos="26000">
                <a:schemeClr val="bg1">
                  <a:alpha val="3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0" y="908651"/>
            <a:ext cx="10063109" cy="3640345"/>
          </a:xfrm>
        </p:spPr>
        <p:txBody>
          <a:bodyPr anchor="t">
            <a:normAutofit/>
          </a:bodyPr>
          <a:lstStyle/>
          <a:p>
            <a:r>
              <a:rPr lang="en-US" sz="6000" dirty="0"/>
              <a:t>Grass </a:t>
            </a:r>
            <a:br>
              <a:rPr lang="en-US" sz="6000" dirty="0"/>
            </a:br>
            <a:r>
              <a:rPr lang="en-US" sz="6000" dirty="0"/>
              <a:t>to </a:t>
            </a:r>
            <a:br>
              <a:rPr lang="en-US" sz="6000" dirty="0"/>
            </a:br>
            <a:r>
              <a:rPr lang="en-US" sz="6000" dirty="0"/>
              <a:t>grace award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5560" y="3600249"/>
            <a:ext cx="4930439" cy="2239236"/>
          </a:xfrm>
        </p:spPr>
        <p:txBody>
          <a:bodyPr anchor="b">
            <a:normAutofit fontScale="2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In memory of Antoinette Hollingsworth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Given to an SSS student who overcame extreme odds to achieve success at SCC</a:t>
            </a:r>
          </a:p>
          <a:p>
            <a:endParaRPr lang="en-US" sz="4000" dirty="0">
              <a:latin typeface="+mj-lt"/>
            </a:endParaRPr>
          </a:p>
          <a:p>
            <a:endParaRPr lang="en-US" sz="2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131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056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749" y="909638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Grass </a:t>
            </a:r>
            <a:b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to </a:t>
            </a:r>
            <a:b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grace award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0838" y="1632015"/>
            <a:ext cx="5201121" cy="453674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This award celebrates your resilience, determination, and the ability to rise above difficult circumstances. </a:t>
            </a: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dirty="0"/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/>
              <a:t>Congratulations Aimee</a:t>
            </a:r>
          </a:p>
          <a:p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9872" y="731519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 descr="A person taking a selfie&#10;&#10;Description automatically generated">
            <a:extLst>
              <a:ext uri="{FF2B5EF4-FFF2-40B4-BE49-F238E27FC236}">
                <a16:creationId xmlns:a16="http://schemas.microsoft.com/office/drawing/2014/main" id="{4B23463F-AF68-2417-31EA-45E8FA138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19" y="1112146"/>
            <a:ext cx="2623993" cy="4664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005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5715" b="10016"/>
          <a:stretch/>
        </p:blipFill>
        <p:spPr>
          <a:xfrm>
            <a:off x="21" y="-3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46000"/>
                </a:schemeClr>
              </a:gs>
              <a:gs pos="26000">
                <a:schemeClr val="bg1">
                  <a:alpha val="3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0" y="869181"/>
            <a:ext cx="9728132" cy="3679816"/>
          </a:xfrm>
          <a:effectLst>
            <a:outerShdw blurRad="50800" dist="50800" dir="5400000" algn="ctr" rotWithShape="0">
              <a:srgbClr val="0033CC"/>
            </a:outerShdw>
          </a:effectLst>
        </p:spPr>
        <p:txBody>
          <a:bodyPr anchor="t">
            <a:normAutofit/>
          </a:bodyPr>
          <a:lstStyle/>
          <a:p>
            <a:r>
              <a:rPr lang="en-US" sz="6000" dirty="0"/>
              <a:t>Congratulations to all!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245" y="2117970"/>
            <a:ext cx="7121682" cy="1311030"/>
          </a:xfrm>
          <a:effectLst>
            <a:glow rad="127000">
              <a:srgbClr val="0033CC"/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anchor="b">
            <a:normAutofit/>
          </a:bodyPr>
          <a:lstStyle/>
          <a:p>
            <a:r>
              <a:rPr lang="en-US" sz="4000" dirty="0">
                <a:effectLst>
                  <a:outerShdw blurRad="50800" dist="50800" dir="5400000" algn="ctr" rotWithShape="0">
                    <a:srgbClr val="0033CC"/>
                  </a:outerShdw>
                </a:effectLst>
              </a:rPr>
              <a:t>WE’RE SO PROUD OF YOU!</a:t>
            </a:r>
          </a:p>
          <a:p>
            <a:endParaRPr lang="en-US" sz="2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131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805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5" b="10016"/>
          <a:stretch/>
        </p:blipFill>
        <p:spPr>
          <a:xfrm>
            <a:off x="-2" y="-3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46000"/>
                </a:schemeClr>
              </a:gs>
              <a:gs pos="26000">
                <a:schemeClr val="bg1">
                  <a:alpha val="3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0" y="908651"/>
            <a:ext cx="10063109" cy="3640345"/>
          </a:xfrm>
        </p:spPr>
        <p:txBody>
          <a:bodyPr anchor="t">
            <a:normAutofit/>
          </a:bodyPr>
          <a:lstStyle/>
          <a:p>
            <a:r>
              <a:rPr lang="en-US" sz="6000" dirty="0"/>
              <a:t>Academic </a:t>
            </a:r>
            <a:br>
              <a:rPr lang="en-US" sz="6000" dirty="0"/>
            </a:br>
            <a:r>
              <a:rPr lang="en-US" sz="6000" dirty="0"/>
              <a:t>persistence  </a:t>
            </a:r>
            <a:br>
              <a:rPr lang="en-US" sz="6000" dirty="0"/>
            </a:br>
            <a:r>
              <a:rPr lang="en-US" sz="6000" dirty="0"/>
              <a:t>Award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5561" y="3600249"/>
            <a:ext cx="3793200" cy="1129888"/>
          </a:xfrm>
        </p:spPr>
        <p:txBody>
          <a:bodyPr anchor="b">
            <a:normAutofit fontScale="77500" lnSpcReduction="20000"/>
          </a:bodyPr>
          <a:lstStyle/>
          <a:p>
            <a:endParaRPr lang="en-US" sz="4000" dirty="0">
              <a:latin typeface="+mj-lt"/>
            </a:endParaRPr>
          </a:p>
          <a:p>
            <a:r>
              <a:rPr lang="en-US" sz="4300" dirty="0">
                <a:latin typeface="+mj-lt"/>
              </a:rPr>
              <a:t>for Science</a:t>
            </a:r>
          </a:p>
          <a:p>
            <a:endParaRPr lang="en-US" sz="2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131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161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88648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Theoneste Nshimiyimana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030917"/>
            <a:ext cx="5201121" cy="45367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This award </a:t>
            </a:r>
            <a:r>
              <a:rPr lang="en-US" sz="2800" dirty="0"/>
              <a:t>is f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or setting small, achievable goals, seeking help when needed, and practicing regularly.</a:t>
            </a:r>
            <a:r>
              <a:rPr lang="en-US" sz="2800" dirty="0"/>
              <a:t> </a:t>
            </a: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682162" y="722376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erson in a pink shirt&#10;&#10;Description automatically generated">
            <a:extLst>
              <a:ext uri="{FF2B5EF4-FFF2-40B4-BE49-F238E27FC236}">
                <a16:creationId xmlns:a16="http://schemas.microsoft.com/office/drawing/2014/main" id="{C2C7BDB9-2C62-8D0E-E8A7-A645D357A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68" y="1306745"/>
            <a:ext cx="3563308" cy="412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75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5715" b="10016"/>
          <a:stretch/>
        </p:blipFill>
        <p:spPr>
          <a:xfrm>
            <a:off x="-2" y="-3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46000"/>
                </a:schemeClr>
              </a:gs>
              <a:gs pos="26000">
                <a:schemeClr val="bg1">
                  <a:alpha val="3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0" y="908651"/>
            <a:ext cx="10063109" cy="3640345"/>
          </a:xfrm>
        </p:spPr>
        <p:txBody>
          <a:bodyPr anchor="t">
            <a:normAutofit/>
          </a:bodyPr>
          <a:lstStyle/>
          <a:p>
            <a:r>
              <a:rPr lang="en-US" sz="6000" dirty="0"/>
              <a:t>Academic </a:t>
            </a:r>
            <a:br>
              <a:rPr lang="en-US" sz="6000" dirty="0"/>
            </a:br>
            <a:r>
              <a:rPr lang="en-US" sz="6000" dirty="0"/>
              <a:t>persistence  </a:t>
            </a:r>
            <a:br>
              <a:rPr lang="en-US" sz="6000" dirty="0"/>
            </a:br>
            <a:r>
              <a:rPr lang="en-US" sz="6000" dirty="0"/>
              <a:t>Award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5561" y="3600249"/>
            <a:ext cx="3793200" cy="1129888"/>
          </a:xfrm>
        </p:spPr>
        <p:txBody>
          <a:bodyPr anchor="b">
            <a:normAutofit fontScale="77500" lnSpcReduction="20000"/>
          </a:bodyPr>
          <a:lstStyle/>
          <a:p>
            <a:endParaRPr lang="en-US" sz="4000" dirty="0">
              <a:latin typeface="+mj-lt"/>
            </a:endParaRPr>
          </a:p>
          <a:p>
            <a:r>
              <a:rPr lang="en-US" sz="4300" dirty="0">
                <a:latin typeface="+mj-lt"/>
              </a:rPr>
              <a:t>for English</a:t>
            </a:r>
          </a:p>
          <a:p>
            <a:endParaRPr lang="en-US" sz="2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131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705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07" y="1444753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 cap="all" spc="30" baseline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Jean Claude Niyibizi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4749" y="2102795"/>
            <a:ext cx="5201121" cy="453674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This award is </a:t>
            </a:r>
            <a:r>
              <a:rPr lang="en-US" sz="2800" dirty="0"/>
              <a:t>f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or overcoming language barriers to perform in English through diligent use of tutoring services in SSS.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19300" r="19601" b="-1"/>
          <a:stretch/>
        </p:blipFill>
        <p:spPr>
          <a:xfrm>
            <a:off x="706130" y="722376"/>
            <a:ext cx="4976888" cy="543724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A black and red logo&#10;&#10;Description automatically generated">
            <a:extLst>
              <a:ext uri="{FF2B5EF4-FFF2-40B4-BE49-F238E27FC236}">
                <a16:creationId xmlns:a16="http://schemas.microsoft.com/office/drawing/2014/main" id="{33BA018A-53F2-0733-2B4E-B0B2B0E11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56" y="2691668"/>
            <a:ext cx="3932436" cy="1474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80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DBDE4CD0-F527-1EE2-0F31-DF4A6113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t="5715" b="10016"/>
          <a:stretch/>
        </p:blipFill>
        <p:spPr>
          <a:xfrm>
            <a:off x="-2" y="-3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1F66AB-6D67-4C86-A415-0B6E4EEC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3811" y="423809"/>
            <a:ext cx="6858002" cy="6010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46000"/>
                </a:schemeClr>
              </a:gs>
              <a:gs pos="26000">
                <a:schemeClr val="bg1">
                  <a:alpha val="3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7EDB4-C914-EFC5-2806-77A1C3169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0" y="908651"/>
            <a:ext cx="10063109" cy="3640345"/>
          </a:xfrm>
        </p:spPr>
        <p:txBody>
          <a:bodyPr anchor="t">
            <a:normAutofit/>
          </a:bodyPr>
          <a:lstStyle/>
          <a:p>
            <a:r>
              <a:rPr lang="en-US" sz="6000" dirty="0"/>
              <a:t>Academic </a:t>
            </a:r>
            <a:br>
              <a:rPr lang="en-US" sz="6000" dirty="0"/>
            </a:br>
            <a:r>
              <a:rPr lang="en-US" sz="6000" dirty="0"/>
              <a:t>persistence  </a:t>
            </a:r>
            <a:br>
              <a:rPr lang="en-US" sz="6000" dirty="0"/>
            </a:br>
            <a:r>
              <a:rPr lang="en-US" sz="6000" dirty="0"/>
              <a:t>Award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E741-555D-A566-FAFF-86FAFF5F0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5561" y="3600249"/>
            <a:ext cx="3793200" cy="1129888"/>
          </a:xfrm>
        </p:spPr>
        <p:txBody>
          <a:bodyPr anchor="b">
            <a:normAutofit fontScale="77500" lnSpcReduction="20000"/>
          </a:bodyPr>
          <a:lstStyle/>
          <a:p>
            <a:endParaRPr lang="en-US" sz="4000" dirty="0">
              <a:latin typeface="+mj-lt"/>
            </a:endParaRPr>
          </a:p>
          <a:p>
            <a:r>
              <a:rPr lang="en-US" sz="4300" dirty="0">
                <a:latin typeface="+mj-lt"/>
              </a:rPr>
              <a:t>for Social Sciences</a:t>
            </a:r>
          </a:p>
          <a:p>
            <a:endParaRPr lang="en-US" sz="2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66F5E1-B07D-4718-F4B4-5FCE4B7E8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131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43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theme/theme1.xml><?xml version="1.0" encoding="utf-8"?>
<a:theme xmlns:a="http://schemas.openxmlformats.org/drawingml/2006/main" name="Chronicle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1543</Words>
  <Application>Microsoft Office PowerPoint</Application>
  <PresentationFormat>Widescreen</PresentationFormat>
  <Paragraphs>185</Paragraphs>
  <Slides>47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ChronicleVTI</vt:lpstr>
      <vt:lpstr>2024 SSS Annual academic celebration</vt:lpstr>
      <vt:lpstr>A special welcome from the sss Staff</vt:lpstr>
      <vt:lpstr>Academic  persistence   Award</vt:lpstr>
      <vt:lpstr>Victoria Harkleroad    </vt:lpstr>
      <vt:lpstr>Academic  persistence   Award</vt:lpstr>
      <vt:lpstr>Theoneste Nshimiyimana</vt:lpstr>
      <vt:lpstr>Academic  persistence   Award</vt:lpstr>
      <vt:lpstr>Jean Claude Niyibizi </vt:lpstr>
      <vt:lpstr>Academic  persistence   Award</vt:lpstr>
      <vt:lpstr>Ramadan Adem</vt:lpstr>
      <vt:lpstr>Superlative Awards</vt:lpstr>
      <vt:lpstr>Jordan Young  “Most Helpful Student”</vt:lpstr>
      <vt:lpstr>Christina Jones  “Most Active Student”</vt:lpstr>
      <vt:lpstr>Colin Kimuli  “Most social-on-social media” </vt:lpstr>
      <vt:lpstr>Francine Murekatete (not pictured) &amp;  Abdulrahman Ghentawi  “ Most tutored students”</vt:lpstr>
      <vt:lpstr>Fabiola Uwineza  “ Most Active TRiO Alum”</vt:lpstr>
      <vt:lpstr>Students  earning  certificates</vt:lpstr>
      <vt:lpstr>Dany Anago</vt:lpstr>
      <vt:lpstr>Lachrisa Gales</vt:lpstr>
      <vt:lpstr>April Harris</vt:lpstr>
      <vt:lpstr>Ahmeenah Hasan</vt:lpstr>
      <vt:lpstr>Marcia Passmore</vt:lpstr>
      <vt:lpstr>Ranasia Sims</vt:lpstr>
      <vt:lpstr>Fiona Uwumugisha</vt:lpstr>
      <vt:lpstr>India White</vt:lpstr>
      <vt:lpstr>Additional  Certificate  Earners</vt:lpstr>
      <vt:lpstr>Additional Certificate Earners – 2023-24</vt:lpstr>
      <vt:lpstr>Students  earning  Associate  degrees</vt:lpstr>
      <vt:lpstr>Lachrisa Gales</vt:lpstr>
      <vt:lpstr>Christina Jones</vt:lpstr>
      <vt:lpstr>Madina Lutfiyeva</vt:lpstr>
      <vt:lpstr>Fiona Uwumugisha</vt:lpstr>
      <vt:lpstr>Samantha Luckenbill</vt:lpstr>
      <vt:lpstr>Victoria Harkleroad</vt:lpstr>
      <vt:lpstr>Angel Green</vt:lpstr>
      <vt:lpstr>Juanetta Burch</vt:lpstr>
      <vt:lpstr>Lashell Pryor</vt:lpstr>
      <vt:lpstr>Aimee emmanuel</vt:lpstr>
      <vt:lpstr>India White</vt:lpstr>
      <vt:lpstr>Dany Anago</vt:lpstr>
      <vt:lpstr>Abdelqadar Radhwan</vt:lpstr>
      <vt:lpstr>Carly Webster</vt:lpstr>
      <vt:lpstr>Additional Associate  degree Earners</vt:lpstr>
      <vt:lpstr>Additional Associate Degrees – 2023-24</vt:lpstr>
      <vt:lpstr>Grass  to  grace award</vt:lpstr>
      <vt:lpstr>Grass  to  grace award</vt:lpstr>
      <vt:lpstr>Congratulations to all!</vt:lpstr>
    </vt:vector>
  </TitlesOfParts>
  <Company>Sinclair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SSS Annual academic celebration</dc:title>
  <dc:creator>White, India</dc:creator>
  <cp:lastModifiedBy>Stone, Simone</cp:lastModifiedBy>
  <cp:revision>45</cp:revision>
  <dcterms:created xsi:type="dcterms:W3CDTF">2024-04-26T15:20:46Z</dcterms:created>
  <dcterms:modified xsi:type="dcterms:W3CDTF">2024-05-09T14:18:38Z</dcterms:modified>
</cp:coreProperties>
</file>